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5" r:id="rId1"/>
  </p:sldMasterIdLst>
  <p:notesMasterIdLst>
    <p:notesMasterId r:id="rId26"/>
  </p:notes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7" r:id="rId18"/>
    <p:sldId id="272" r:id="rId19"/>
    <p:sldId id="273" r:id="rId20"/>
    <p:sldId id="274" r:id="rId21"/>
    <p:sldId id="275" r:id="rId22"/>
    <p:sldId id="276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11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919F36-1E0A-D742-8D3B-07C58DF5A2CA}" type="datetimeFigureOut">
              <a:rPr lang="en-US" smtClean="0"/>
              <a:pPr/>
              <a:t>5/18/12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A46E7C-2B75-C441-86BC-ED18EBC4D5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416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Like a recipe or code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A46E7C-2B75-C441-86BC-ED18EBC4D5F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0" y="1572768"/>
            <a:ext cx="4910328" cy="2130552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3711388"/>
            <a:ext cx="4910328" cy="88696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B09BE-7AC3-2A41-B321-F921DD1CCE7B}" type="datetimeFigureOut">
              <a:rPr lang="en-US" smtClean="0"/>
              <a:pPr/>
              <a:t>5/18/12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F1559-A792-224F-843B-990EFFDCB3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121024" y="85165"/>
            <a:ext cx="4433047" cy="4433047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179294" y="112058"/>
            <a:ext cx="4201255" cy="4201255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5" name="Oval 34"/>
          <p:cNvSpPr/>
          <p:nvPr/>
        </p:nvSpPr>
        <p:spPr>
          <a:xfrm>
            <a:off x="264460" y="138952"/>
            <a:ext cx="3988777" cy="4056383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Oval 36"/>
          <p:cNvSpPr/>
          <p:nvPr/>
        </p:nvSpPr>
        <p:spPr>
          <a:xfrm>
            <a:off x="264460" y="138953"/>
            <a:ext cx="3897026" cy="3897026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127000" dist="63500" dir="162000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1178859"/>
            <a:ext cx="9144000" cy="45291"/>
            <a:chOff x="0" y="1613647"/>
            <a:chExt cx="9144000" cy="45291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0" y="5715000"/>
            <a:ext cx="9144000" cy="45291"/>
            <a:chOff x="0" y="1613647"/>
            <a:chExt cx="9144000" cy="45291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581400" cy="1252538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895600"/>
            <a:ext cx="3581400" cy="2438400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B09BE-7AC3-2A41-B321-F921DD1CCE7B}" type="datetimeFigureOut">
              <a:rPr lang="en-US" smtClean="0"/>
              <a:pPr/>
              <a:t>5/18/12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F1559-A792-224F-843B-990EFFDCB3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4285131" y="1116106"/>
            <a:ext cx="4724400" cy="4724400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3386" y="1148001"/>
            <a:ext cx="4434840" cy="4434987"/>
          </a:xfrm>
          <a:prstGeom prst="ellipse">
            <a:avLst/>
          </a:prstGeom>
          <a:effectLst>
            <a:innerShdw blurRad="63500" dist="50800" dir="18900000">
              <a:prstClr val="black">
                <a:alpha val="30000"/>
              </a:prstClr>
            </a:inn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1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B09BE-7AC3-2A41-B321-F921DD1CCE7B}" type="datetimeFigureOut">
              <a:rPr lang="en-US" smtClean="0"/>
              <a:pPr/>
              <a:t>5/18/12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F1559-A792-224F-843B-990EFFDCB30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6500" y="609600"/>
            <a:ext cx="15875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629400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56499" y="6356350"/>
            <a:ext cx="1148229" cy="365125"/>
          </a:xfrm>
        </p:spPr>
        <p:txBody>
          <a:bodyPr/>
          <a:lstStyle/>
          <a:p>
            <a:fld id="{133B09BE-7AC3-2A41-B321-F921DD1CCE7B}" type="datetimeFigureOut">
              <a:rPr lang="en-US" smtClean="0"/>
              <a:pPr/>
              <a:t>5/18/12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F1559-A792-224F-843B-990EFFDCB30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 rot="5400000">
            <a:off x="4065260" y="3406355"/>
            <a:ext cx="6858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B09BE-7AC3-2A41-B321-F921DD1CCE7B}" type="datetimeFigureOut">
              <a:rPr lang="en-US" smtClean="0"/>
              <a:pPr/>
              <a:t>5/18/12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F1559-A792-224F-843B-990EFFDCB30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10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65376" y="1573306"/>
            <a:ext cx="3653117" cy="2133600"/>
          </a:xfrm>
        </p:spPr>
        <p:txBody>
          <a:bodyPr anchor="b" anchorCtr="0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65376" y="3998259"/>
            <a:ext cx="3653117" cy="883024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B09BE-7AC3-2A41-B321-F921DD1CCE7B}" type="datetimeFigureOut">
              <a:rPr lang="en-US" smtClean="0"/>
              <a:pPr/>
              <a:t>5/18/12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134471" y="685800"/>
            <a:ext cx="5268049" cy="5268049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Oval 16"/>
          <p:cNvSpPr/>
          <p:nvPr/>
        </p:nvSpPr>
        <p:spPr>
          <a:xfrm>
            <a:off x="229676" y="712694"/>
            <a:ext cx="4983480" cy="4983480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Picture Placeholder 24"/>
          <p:cNvSpPr>
            <a:spLocks noGrp="1"/>
          </p:cNvSpPr>
          <p:nvPr>
            <p:ph type="pic" sz="quarter" idx="13"/>
          </p:nvPr>
        </p:nvSpPr>
        <p:spPr>
          <a:xfrm>
            <a:off x="241232" y="716992"/>
            <a:ext cx="4906459" cy="4852935"/>
          </a:xfrm>
          <a:prstGeom prst="ellipse">
            <a:avLst/>
          </a:prstGeom>
          <a:effectLst>
            <a:innerShdw blurRad="63500" dist="50800" dir="16200000">
              <a:prstClr val="black">
                <a:alpha val="30000"/>
              </a:prstClr>
            </a:innerShdw>
          </a:effectLst>
        </p:spPr>
        <p:txBody>
          <a:bodyPr>
            <a:normAutofit/>
          </a:bodyPr>
          <a:lstStyle>
            <a:lvl1pPr algn="r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8013" cy="1362075"/>
          </a:xfrm>
        </p:spPr>
        <p:txBody>
          <a:bodyPr anchor="b" anchorCtr="0">
            <a:normAutofit/>
          </a:bodyPr>
          <a:lstStyle>
            <a:lvl1pPr algn="ctr">
              <a:defRPr sz="48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29013"/>
            <a:ext cx="8228013" cy="1347787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B09BE-7AC3-2A41-B321-F921DD1CCE7B}" type="datetimeFigureOut">
              <a:rPr lang="en-US" smtClean="0"/>
              <a:pPr/>
              <a:t>5/18/12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F1559-A792-224F-843B-990EFFDCB30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7"/>
          <p:cNvGrpSpPr/>
          <p:nvPr/>
        </p:nvGrpSpPr>
        <p:grpSpPr>
          <a:xfrm>
            <a:off x="0" y="1447800"/>
            <a:ext cx="9144000" cy="45291"/>
            <a:chOff x="0" y="1613647"/>
            <a:chExt cx="9144000" cy="4529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10"/>
          <p:cNvGrpSpPr/>
          <p:nvPr/>
        </p:nvGrpSpPr>
        <p:grpSpPr>
          <a:xfrm>
            <a:off x="0" y="4939553"/>
            <a:ext cx="9144000" cy="45291"/>
            <a:chOff x="0" y="1613647"/>
            <a:chExt cx="9144000" cy="45291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B09BE-7AC3-2A41-B321-F921DD1CCE7B}" type="datetimeFigureOut">
              <a:rPr lang="en-US" smtClean="0"/>
              <a:pPr/>
              <a:t>5/18/12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F1559-A792-224F-843B-990EFFDCB30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1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B09BE-7AC3-2A41-B321-F921DD1CCE7B}" type="datetimeFigureOut">
              <a:rPr lang="en-US" smtClean="0"/>
              <a:pPr/>
              <a:t>5/18/12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F1559-A792-224F-843B-990EFFDCB3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B09BE-7AC3-2A41-B321-F921DD1CCE7B}" type="datetimeFigureOut">
              <a:rPr lang="en-US" smtClean="0"/>
              <a:pPr/>
              <a:t>5/18/12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F1559-A792-224F-843B-990EFFDCB30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B09BE-7AC3-2A41-B321-F921DD1CCE7B}" type="datetimeFigureOut">
              <a:rPr lang="en-US" smtClean="0"/>
              <a:pPr/>
              <a:t>5/18/12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F1559-A792-224F-843B-990EFFDCB3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58906"/>
            <a:ext cx="3602039" cy="116205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3388" y="273051"/>
            <a:ext cx="4206240" cy="57785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1905001"/>
            <a:ext cx="3602039" cy="3733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B09BE-7AC3-2A41-B321-F921DD1CCE7B}" type="datetimeFigureOut">
              <a:rPr lang="en-US" smtClean="0"/>
              <a:pPr/>
              <a:t>5/18/12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F1559-A792-224F-843B-990EFFDCB3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7401"/>
            <a:ext cx="82296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7112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3B09BE-7AC3-2A41-B321-F921DD1CCE7B}" type="datetimeFigureOut">
              <a:rPr lang="en-US" smtClean="0"/>
              <a:pPr/>
              <a:t>5/18/12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DF1559-A792-224F-843B-990EFFDCB3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4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22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0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5981"/>
            <a:ext cx="7772400" cy="1470025"/>
          </a:xfrm>
        </p:spPr>
        <p:txBody>
          <a:bodyPr>
            <a:noAutofit/>
          </a:bodyPr>
          <a:lstStyle/>
          <a:p>
            <a:r>
              <a:rPr lang="en-US" sz="9600" dirty="0" smtClean="0"/>
              <a:t>DNA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smtClean="0"/>
              <a:t>grade Science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195" y="766078"/>
            <a:ext cx="3090299" cy="30813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 Pairing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Adenine </a:t>
            </a:r>
            <a:r>
              <a:rPr lang="en-US" sz="2800" dirty="0" smtClean="0"/>
              <a:t>ALWAYS</a:t>
            </a:r>
            <a:r>
              <a:rPr lang="en-US" dirty="0" smtClean="0"/>
              <a:t> pairs with Thymine  (A-T)</a:t>
            </a:r>
          </a:p>
          <a:p>
            <a:r>
              <a:rPr lang="en-US" dirty="0" smtClean="0"/>
              <a:t>Guanine </a:t>
            </a:r>
            <a:r>
              <a:rPr lang="en-US" sz="2800" dirty="0" smtClean="0"/>
              <a:t>ALWAYS</a:t>
            </a:r>
            <a:r>
              <a:rPr lang="en-US" dirty="0" smtClean="0"/>
              <a:t> pairs with Cytosine  (G-C)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928" y="3755850"/>
            <a:ext cx="7220527" cy="2677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Gregor</a:t>
            </a:r>
            <a:r>
              <a:rPr lang="en-US" dirty="0" smtClean="0"/>
              <a:t> Mendel</a:t>
            </a:r>
            <a:endParaRPr lang="en-US" dirty="0"/>
          </a:p>
        </p:txBody>
      </p:sp>
      <p:pic>
        <p:nvPicPr>
          <p:cNvPr id="9" name="Content Placeholder 8" descr="mendel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52" b="8752"/>
          <a:stretch>
            <a:fillRect/>
          </a:stretch>
        </p:blipFill>
        <p:spPr/>
      </p:pic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Born and lived in Austria</a:t>
            </a:r>
          </a:p>
          <a:p>
            <a:r>
              <a:rPr lang="en-US" dirty="0" smtClean="0"/>
              <a:t>Became a monk</a:t>
            </a:r>
          </a:p>
          <a:p>
            <a:r>
              <a:rPr lang="en-US" dirty="0" smtClean="0"/>
              <a:t>Liked working in the garden </a:t>
            </a:r>
          </a:p>
          <a:p>
            <a:r>
              <a:rPr lang="en-US" dirty="0" smtClean="0"/>
              <a:t>Started noticing a few things about peas. </a:t>
            </a:r>
          </a:p>
          <a:p>
            <a:r>
              <a:rPr lang="en-US" dirty="0" smtClean="0"/>
              <a:t>Decided to do a few experiments when it came to growing/fertilizing these peas.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Cross Pollination	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19124" r="191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03090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Self Pollination	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13292" r="1329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21043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Turn to p. 116 in book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Take a look at the different peas in the picture.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Look at the plant height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Look at the flower color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What do we call these different physical attributes in terms of plants?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How do they relate to you and me? (Why do we care?)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56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Mendel’s Findings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Mendel actually tested for seven different traits for the pea plants. </a:t>
            </a:r>
          </a:p>
          <a:p>
            <a:endParaRPr lang="en-US" dirty="0"/>
          </a:p>
          <a:p>
            <a:r>
              <a:rPr lang="en-US" dirty="0" smtClean="0"/>
              <a:t>Crossed plants that had purple flowers with plants that had white flowers. </a:t>
            </a:r>
          </a:p>
          <a:p>
            <a:endParaRPr lang="en-US" dirty="0"/>
          </a:p>
          <a:p>
            <a:r>
              <a:rPr lang="en-US" dirty="0" smtClean="0"/>
              <a:t>P. 117 shows the result. Let’s look it over.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6254" b="625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76541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The First Generation Plants. </a:t>
            </a:r>
          </a:p>
          <a:p>
            <a:endParaRPr lang="en-US" dirty="0"/>
          </a:p>
          <a:p>
            <a:r>
              <a:rPr lang="en-US" dirty="0"/>
              <a:t>One trait is always present in the first generation and the other seems to disappear. </a:t>
            </a:r>
          </a:p>
          <a:p>
            <a:pPr lvl="1"/>
            <a:r>
              <a:rPr lang="en-US" dirty="0"/>
              <a:t>Mendel chose to call this trait a </a:t>
            </a:r>
            <a:r>
              <a:rPr lang="en-US" b="0" i="1" dirty="0"/>
              <a:t>Dominant Trait. </a:t>
            </a:r>
            <a:endParaRPr lang="en-US" i="1" dirty="0"/>
          </a:p>
          <a:p>
            <a:pPr lvl="1"/>
            <a:r>
              <a:rPr lang="en-US" dirty="0"/>
              <a:t>The other trait seemed to fade into the background, so he called it the </a:t>
            </a:r>
            <a:r>
              <a:rPr lang="en-US" b="0" i="1" dirty="0"/>
              <a:t>Recessive Trait.</a:t>
            </a:r>
            <a:endParaRPr lang="en-US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Take a look at p. 118. What types of characteristics are dominant in pea plants?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733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Explain this one to me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l="-27773" r="-2777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51876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Traits and Inheritance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Mendel knew from his experiments that there must be 2 sets of instructions for each characteristic.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 smtClean="0"/>
              <a:t>Each parent gives one set of genes to their offspring. </a:t>
            </a:r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18889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10479" r="10479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Scientists now call the instructions for an inherited trait </a:t>
            </a:r>
            <a:r>
              <a:rPr lang="en-US" u="sng" dirty="0"/>
              <a:t>GENES</a:t>
            </a:r>
            <a:r>
              <a:rPr lang="en-US" dirty="0"/>
              <a:t>. 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Each parent gives one set of genes to their offspring. 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Different forms of a gene are known as </a:t>
            </a:r>
            <a:r>
              <a:rPr lang="en-US" u="sng" dirty="0"/>
              <a:t>ALLELES</a:t>
            </a:r>
            <a:r>
              <a:rPr lang="en-US" dirty="0"/>
              <a:t>. </a:t>
            </a:r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27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and Traits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DNA sets a blueprint for ALL living things!</a:t>
            </a:r>
          </a:p>
          <a:p>
            <a:r>
              <a:rPr lang="en-US" dirty="0" smtClean="0"/>
              <a:t>Humans are 99% alike</a:t>
            </a:r>
          </a:p>
          <a:p>
            <a:r>
              <a:rPr lang="en-US" dirty="0" smtClean="0"/>
              <a:t>Makes entire genetic makeup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3728" y="4210847"/>
            <a:ext cx="3320299" cy="22061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Phenotype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An organism’s appearance (how the gene shows itself physically), is known as a </a:t>
            </a:r>
            <a:r>
              <a:rPr lang="en-US" u="sng" dirty="0" smtClean="0"/>
              <a:t>PHENOTYPE.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5720" b="572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33709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Genotype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Both Inherited traits together form an organism’s </a:t>
            </a:r>
            <a:r>
              <a:rPr lang="en-US" u="sng" dirty="0" smtClean="0"/>
              <a:t>GENOTYPE.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Because the allele for purple flowers (P) is dominant, only one P allele is needed for the plant to have purple flowers.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172" r="17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06251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Many Genes, One Trait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Some traits, such as the color of your eye, hair, or skin, are the result of several genes acting together. </a:t>
            </a:r>
          </a:p>
          <a:p>
            <a:endParaRPr lang="en-US" dirty="0"/>
          </a:p>
          <a:p>
            <a:r>
              <a:rPr lang="en-US" dirty="0" smtClean="0"/>
              <a:t>It can be hard to tell if some traits are the result of a dominant or recessive gene.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16949" r="1694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75065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with </a:t>
            </a:r>
            <a:r>
              <a:rPr lang="en-US" dirty="0" err="1" smtClean="0"/>
              <a:t>Punnett</a:t>
            </a:r>
            <a:r>
              <a:rPr lang="en-US" dirty="0" smtClean="0"/>
              <a:t> Squares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l="-36538" r="-3653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49620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47979" r="-4797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67965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does DNA stand for??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600" u="sng" dirty="0" err="1" smtClean="0"/>
              <a:t>D</a:t>
            </a:r>
            <a:r>
              <a:rPr lang="en-US" sz="6600" dirty="0" err="1" smtClean="0"/>
              <a:t>eoxyribo</a:t>
            </a:r>
            <a:endParaRPr lang="en-US" sz="6600" dirty="0" smtClean="0"/>
          </a:p>
          <a:p>
            <a:r>
              <a:rPr lang="en-US" sz="6600" u="sng" dirty="0" smtClean="0"/>
              <a:t>N</a:t>
            </a:r>
            <a:r>
              <a:rPr lang="en-US" sz="6600" dirty="0" smtClean="0"/>
              <a:t>ucleic </a:t>
            </a:r>
          </a:p>
          <a:p>
            <a:r>
              <a:rPr lang="en-US" sz="6600" u="sng" dirty="0" smtClean="0"/>
              <a:t>A</a:t>
            </a:r>
            <a:r>
              <a:rPr lang="en-US" sz="6600" dirty="0" smtClean="0"/>
              <a:t>cid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1463" y="2874464"/>
            <a:ext cx="3145337" cy="31453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is DNA found??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Nucleus</a:t>
            </a:r>
          </a:p>
          <a:p>
            <a:pPr lvl="1"/>
            <a:r>
              <a:rPr lang="en-US" sz="2400" dirty="0" smtClean="0"/>
              <a:t>Within Chromosomes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3803" y="1978072"/>
            <a:ext cx="4093608" cy="45661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Genetic Hierarchy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Chromosome 		 </a:t>
            </a:r>
            <a:r>
              <a:rPr lang="en-US" sz="3200" dirty="0" smtClean="0"/>
              <a:t>Gene                   </a:t>
            </a:r>
            <a:r>
              <a:rPr lang="en-US" sz="2200" dirty="0" smtClean="0"/>
              <a:t>DNA</a:t>
            </a:r>
          </a:p>
          <a:p>
            <a:r>
              <a:rPr lang="en-US" dirty="0" smtClean="0"/>
              <a:t>Humans</a:t>
            </a:r>
          </a:p>
          <a:p>
            <a:pPr lvl="1"/>
            <a:r>
              <a:rPr lang="en-US" dirty="0" smtClean="0"/>
              <a:t>46 Chromosomes</a:t>
            </a:r>
          </a:p>
          <a:p>
            <a:pPr lvl="2"/>
            <a:r>
              <a:rPr lang="en-US" dirty="0" smtClean="0"/>
              <a:t>23 from each parent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3934851" y="2386797"/>
            <a:ext cx="861812" cy="27251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6457924" y="2386797"/>
            <a:ext cx="873152" cy="27251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4186" y="4124968"/>
            <a:ext cx="2642142" cy="25289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DNA shape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Double Helix	</a:t>
            </a:r>
          </a:p>
          <a:p>
            <a:pPr lvl="2"/>
            <a:r>
              <a:rPr lang="en-US" dirty="0" smtClean="0"/>
              <a:t>Ladder like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1597" y="3618865"/>
            <a:ext cx="3281713" cy="26253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DNA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Double Stranded</a:t>
            </a:r>
          </a:p>
          <a:p>
            <a:pPr lvl="1"/>
            <a:r>
              <a:rPr lang="en-US" dirty="0" smtClean="0"/>
              <a:t>Forms “backbone”</a:t>
            </a:r>
          </a:p>
          <a:p>
            <a:r>
              <a:rPr lang="en-US" dirty="0" smtClean="0"/>
              <a:t> “Rungs” of ladder</a:t>
            </a:r>
          </a:p>
          <a:p>
            <a:pPr lvl="1"/>
            <a:r>
              <a:rPr lang="en-US" dirty="0" smtClean="0"/>
              <a:t>Nucleotides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686" y="2873536"/>
            <a:ext cx="1978357" cy="31462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5160" y="2891389"/>
            <a:ext cx="2034210" cy="31284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Backbone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Sugar</a:t>
            </a:r>
          </a:p>
          <a:p>
            <a:pPr>
              <a:buNone/>
            </a:pPr>
            <a:endParaRPr lang="en-US" sz="5400" dirty="0" smtClean="0"/>
          </a:p>
          <a:p>
            <a:r>
              <a:rPr lang="en-US" sz="5400" dirty="0" smtClean="0"/>
              <a:t>Phosphate</a:t>
            </a:r>
            <a:endParaRPr lang="en-US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4800" y="2057401"/>
            <a:ext cx="1929108" cy="43658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Nucleotides</a:t>
            </a:r>
          </a:p>
          <a:p>
            <a:pPr lvl="1"/>
            <a:r>
              <a:rPr lang="en-US" sz="3600" dirty="0" smtClean="0"/>
              <a:t>Adenine = A</a:t>
            </a:r>
          </a:p>
          <a:p>
            <a:pPr lvl="1"/>
            <a:r>
              <a:rPr lang="en-US" sz="3600" dirty="0" smtClean="0"/>
              <a:t>Thymine =T</a:t>
            </a:r>
          </a:p>
          <a:p>
            <a:pPr lvl="1"/>
            <a:r>
              <a:rPr lang="en-US" sz="3600" dirty="0" smtClean="0"/>
              <a:t>Guanine =G</a:t>
            </a:r>
          </a:p>
          <a:p>
            <a:pPr lvl="1"/>
            <a:r>
              <a:rPr lang="en-US" sz="3600" dirty="0" smtClean="0"/>
              <a:t>Cytosine = C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4800" y="2057401"/>
            <a:ext cx="1929108" cy="43658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Focus">
  <a:themeElements>
    <a:clrScheme name="Focus">
      <a:dk1>
        <a:sysClr val="windowText" lastClr="000000"/>
      </a:dk1>
      <a:lt1>
        <a:sysClr val="window" lastClr="FFFFFF"/>
      </a:lt1>
      <a:dk2>
        <a:srgbClr val="0064E2"/>
      </a:dk2>
      <a:lt2>
        <a:srgbClr val="B5D2F5"/>
      </a:lt2>
      <a:accent1>
        <a:srgbClr val="FFB91D"/>
      </a:accent1>
      <a:accent2>
        <a:srgbClr val="F97817"/>
      </a:accent2>
      <a:accent3>
        <a:srgbClr val="6DE304"/>
      </a:accent3>
      <a:accent4>
        <a:srgbClr val="FF0000"/>
      </a:accent4>
      <a:accent5>
        <a:srgbClr val="732BEA"/>
      </a:accent5>
      <a:accent6>
        <a:srgbClr val="C913AD"/>
      </a:accent6>
      <a:hlink>
        <a:srgbClr val="FFE400"/>
      </a:hlink>
      <a:folHlink>
        <a:srgbClr val="A3EC62"/>
      </a:folHlink>
    </a:clrScheme>
    <a:fontScheme name="Focus">
      <a:majorFont>
        <a:latin typeface="Corbel"/>
        <a:ea typeface=""/>
        <a:cs typeface=""/>
        <a:font script="Jpan" typeface="ＭＳ ゴシック"/>
      </a:majorFont>
      <a:minorFont>
        <a:latin typeface="Corbel"/>
        <a:ea typeface=""/>
        <a:cs typeface=""/>
        <a:font script="Jpan" typeface="ＭＳ ゴシック"/>
      </a:minorFont>
    </a:fontScheme>
    <a:fmtScheme name="Focus">
      <a:fillStyleLst>
        <a:solidFill>
          <a:schemeClr val="phClr"/>
        </a:solidFill>
        <a:solidFill>
          <a:schemeClr val="phClr"/>
        </a:solidFill>
        <a:solidFill>
          <a:schemeClr val="phClr">
            <a:satMod val="150000"/>
          </a:schemeClr>
        </a:soli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101600" dist="63500" dir="42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glow rad="101600">
              <a:schemeClr val="lt1"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soft" dir="r">
              <a:rot lat="0" lon="0" rev="5400000"/>
            </a:lightRig>
          </a:scene3d>
          <a:sp3d prstMaterial="softmetal">
            <a:bevelT w="31750" h="63500"/>
          </a:sp3d>
        </a:effectStyle>
      </a:effectStyleLst>
      <a:bgFillStyleLst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Focus.thmx</Template>
  <TotalTime>2384</TotalTime>
  <Words>496</Words>
  <Application>Microsoft Macintosh PowerPoint</Application>
  <PresentationFormat>On-screen Show (4:3)</PresentationFormat>
  <Paragraphs>104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Focus</vt:lpstr>
      <vt:lpstr>DNA</vt:lpstr>
      <vt:lpstr>Life and Traits </vt:lpstr>
      <vt:lpstr>What does DNA stand for??</vt:lpstr>
      <vt:lpstr>Where is DNA found??</vt:lpstr>
      <vt:lpstr>Genetic Hierarchy</vt:lpstr>
      <vt:lpstr>DNA shape</vt:lpstr>
      <vt:lpstr>DNA Structure</vt:lpstr>
      <vt:lpstr>Backbone</vt:lpstr>
      <vt:lpstr>Rungs</vt:lpstr>
      <vt:lpstr>Base Pairing</vt:lpstr>
      <vt:lpstr>Gregor Mendel</vt:lpstr>
      <vt:lpstr>Peas</vt:lpstr>
      <vt:lpstr>Peas</vt:lpstr>
      <vt:lpstr>Turn to p. 116 in book</vt:lpstr>
      <vt:lpstr>Mendel’s Findings </vt:lpstr>
      <vt:lpstr>PowerPoint Presentation</vt:lpstr>
      <vt:lpstr>Explain this one to me</vt:lpstr>
      <vt:lpstr>Traits and Inheritance</vt:lpstr>
      <vt:lpstr>Genes</vt:lpstr>
      <vt:lpstr>Phenotype</vt:lpstr>
      <vt:lpstr>Genotype</vt:lpstr>
      <vt:lpstr>Many Genes, One Trait</vt:lpstr>
      <vt:lpstr>Practice with Punnett Squares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DNA</dc:title>
  <dc:creator>Dan Tenpas</dc:creator>
  <cp:lastModifiedBy>Tim Scottberg</cp:lastModifiedBy>
  <cp:revision>15</cp:revision>
  <dcterms:created xsi:type="dcterms:W3CDTF">2011-04-11T05:21:19Z</dcterms:created>
  <dcterms:modified xsi:type="dcterms:W3CDTF">2012-05-18T20:34:54Z</dcterms:modified>
</cp:coreProperties>
</file>